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70" r:id="rId7"/>
    <p:sldId id="272" r:id="rId8"/>
    <p:sldId id="267" r:id="rId9"/>
    <p:sldId id="273" r:id="rId10"/>
    <p:sldId id="266" r:id="rId11"/>
    <p:sldId id="271" r:id="rId12"/>
    <p:sldId id="261" r:id="rId13"/>
    <p:sldId id="268" r:id="rId14"/>
    <p:sldId id="269"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42982-2C9D-4C7F-9323-538892AF6727}" type="datetimeFigureOut">
              <a:rPr lang="en-US" smtClean="0"/>
              <a:t>2/26/2020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36D6D-2835-4497-93E1-7086BF3AB77F}" type="slidenum">
              <a:rPr lang="en-US" smtClean="0"/>
              <a:t>‹#›</a:t>
            </a:fld>
            <a:endParaRPr lang="en-US"/>
          </a:p>
        </p:txBody>
      </p:sp>
    </p:spTree>
    <p:extLst>
      <p:ext uri="{BB962C8B-B14F-4D97-AF65-F5344CB8AC3E}">
        <p14:creationId xmlns:p14="http://schemas.microsoft.com/office/powerpoint/2010/main" val="36553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9D91-C73E-4276-B294-3B51536BB3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E3FBDC-71EB-4F43-ABA6-E4C0259DBD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A72977-BFB0-4DB3-996F-D2958C8A5EB9}"/>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5" name="Footer Placeholder 4">
            <a:extLst>
              <a:ext uri="{FF2B5EF4-FFF2-40B4-BE49-F238E27FC236}">
                <a16:creationId xmlns:a16="http://schemas.microsoft.com/office/drawing/2014/main" id="{E76402B9-4D94-4B20-A243-92642665B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A88A7-8308-4C54-9E44-E350E11A2DEA}"/>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238792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C1F7-3F06-4C2C-A57A-CC64098FA5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D4F9B6-F33F-4330-8CDE-AE55E4E4DF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CA33B-E83F-42C1-8685-86AD50715714}"/>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5" name="Footer Placeholder 4">
            <a:extLst>
              <a:ext uri="{FF2B5EF4-FFF2-40B4-BE49-F238E27FC236}">
                <a16:creationId xmlns:a16="http://schemas.microsoft.com/office/drawing/2014/main" id="{094CC96C-6C82-4562-A084-C16B52D18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CB221-84E6-4FFC-BE21-CDFE9166EB4E}"/>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466588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02BAA2-98A9-4C34-B081-9DD4F6B45F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8BB33F-3038-457B-8D71-7453B454F2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E6EB63-2A3A-410D-8773-AAC9CC45518E}"/>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5" name="Footer Placeholder 4">
            <a:extLst>
              <a:ext uri="{FF2B5EF4-FFF2-40B4-BE49-F238E27FC236}">
                <a16:creationId xmlns:a16="http://schemas.microsoft.com/office/drawing/2014/main" id="{A46C956E-B67D-48B0-91FC-80FEBA14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52A72-AF34-4700-A051-6A196A87C6A1}"/>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73812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CDB3-0979-4BD6-9AA3-C6A9204CA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A5F4A9-8B3E-498C-BE32-5FCBFE53F2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F245E-144D-4A16-B4BD-486B0CB3C341}"/>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5" name="Footer Placeholder 4">
            <a:extLst>
              <a:ext uri="{FF2B5EF4-FFF2-40B4-BE49-F238E27FC236}">
                <a16:creationId xmlns:a16="http://schemas.microsoft.com/office/drawing/2014/main" id="{25685BB9-F247-478F-A9F0-19A733538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F49B-ACC4-4D11-9CD9-A16BB531CB51}"/>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1521379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ED67-F1B0-4B9A-A07A-C23FA3BD2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C06D2D-9D88-42AF-B082-491A1EDE0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5E42B5-00A5-4C18-B8FA-174017D24E24}"/>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5" name="Footer Placeholder 4">
            <a:extLst>
              <a:ext uri="{FF2B5EF4-FFF2-40B4-BE49-F238E27FC236}">
                <a16:creationId xmlns:a16="http://schemas.microsoft.com/office/drawing/2014/main" id="{CC24466A-0FF0-49E5-8332-C5A35AC36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87BC3-41E4-4615-8D96-C553DE9560FE}"/>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3399570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E3EA-43B7-45D3-A208-5D0B15478B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5B81B-4FB0-4DCA-B359-AF1C446CEC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587FA-6C9B-42A5-B158-3C27FC1C4A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16166-F5EC-49D8-8015-372D0A0C6AB7}"/>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6" name="Footer Placeholder 5">
            <a:extLst>
              <a:ext uri="{FF2B5EF4-FFF2-40B4-BE49-F238E27FC236}">
                <a16:creationId xmlns:a16="http://schemas.microsoft.com/office/drawing/2014/main" id="{FA4F2C1D-0DEC-4887-AE72-6EC1BA5B6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F69E19-E3DD-4A9F-9832-3961ECDE83F4}"/>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134414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CABD-BDAD-480C-B532-D6EC9885CF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FA6519-3D92-494E-B242-42A5BFC72F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8AB2CD-467F-4D4C-B2B7-18C27CDD22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4D376E-935C-4060-8909-F3FB7114F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6C7258-44E1-4B71-9011-99DE1DCA8E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A29E7B-8297-4431-A6EC-840527A244D2}"/>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8" name="Footer Placeholder 7">
            <a:extLst>
              <a:ext uri="{FF2B5EF4-FFF2-40B4-BE49-F238E27FC236}">
                <a16:creationId xmlns:a16="http://schemas.microsoft.com/office/drawing/2014/main" id="{55C29BBB-E9B3-41FD-B002-377AE0466D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435EB4-4FBA-4C13-8F3D-2BFF2F327ED2}"/>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134461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2379-AD53-47B2-B86D-E5565558AD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A48E58-71EE-4E9E-A282-1C86C0EA206A}"/>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4" name="Footer Placeholder 3">
            <a:extLst>
              <a:ext uri="{FF2B5EF4-FFF2-40B4-BE49-F238E27FC236}">
                <a16:creationId xmlns:a16="http://schemas.microsoft.com/office/drawing/2014/main" id="{5BE3D18A-E44E-473E-8C3C-6B0A383985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5F9BE-BB32-4FF3-A4E9-3D5695734BA5}"/>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1676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837CA6-10AD-42F9-B290-5E1EB4DAD9F1}"/>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3" name="Footer Placeholder 2">
            <a:extLst>
              <a:ext uri="{FF2B5EF4-FFF2-40B4-BE49-F238E27FC236}">
                <a16:creationId xmlns:a16="http://schemas.microsoft.com/office/drawing/2014/main" id="{37C77431-385D-4D69-8946-D0536E0ED0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09E93D-DACE-4BA5-94FC-AD68CF36BE67}"/>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47035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8864-0F97-4D21-AD44-3BD9BF6F3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043115-5EEC-4395-BB78-6114693D8F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7F9681-D390-489B-9BD2-FE00B77DF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6AEB578-9BE2-4294-85A0-4EDA422F790E}"/>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6" name="Footer Placeholder 5">
            <a:extLst>
              <a:ext uri="{FF2B5EF4-FFF2-40B4-BE49-F238E27FC236}">
                <a16:creationId xmlns:a16="http://schemas.microsoft.com/office/drawing/2014/main" id="{114E9891-6515-44A0-86C5-AA073369E2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46A2F-3AD5-4FEF-AA43-EC0E297AFEC5}"/>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328685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8364-DE72-47CC-90EC-D42A9C2AA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1A598-78C8-4579-8AC0-E2D74CD89A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3500B4-6BA5-431A-943B-A96E7C2D3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AAED9A-CD70-49A7-B75D-29BFC7928619}"/>
              </a:ext>
            </a:extLst>
          </p:cNvPr>
          <p:cNvSpPr>
            <a:spLocks noGrp="1"/>
          </p:cNvSpPr>
          <p:nvPr>
            <p:ph type="dt" sz="half" idx="10"/>
          </p:nvPr>
        </p:nvSpPr>
        <p:spPr/>
        <p:txBody>
          <a:bodyPr/>
          <a:lstStyle/>
          <a:p>
            <a:fld id="{94EE9A9F-8418-45B8-BC29-E4A36A745AB0}" type="datetimeFigureOut">
              <a:rPr lang="en-US" smtClean="0"/>
              <a:t>2/26/2020</a:t>
            </a:fld>
            <a:endParaRPr lang="en-US"/>
          </a:p>
        </p:txBody>
      </p:sp>
      <p:sp>
        <p:nvSpPr>
          <p:cNvPr id="6" name="Footer Placeholder 5">
            <a:extLst>
              <a:ext uri="{FF2B5EF4-FFF2-40B4-BE49-F238E27FC236}">
                <a16:creationId xmlns:a16="http://schemas.microsoft.com/office/drawing/2014/main" id="{1703920A-F5BE-4F5C-AD10-7DE8D4228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2EAE8A-67AC-4A9D-959C-D50246F269C4}"/>
              </a:ext>
            </a:extLst>
          </p:cNvPr>
          <p:cNvSpPr>
            <a:spLocks noGrp="1"/>
          </p:cNvSpPr>
          <p:nvPr>
            <p:ph type="sldNum" sz="quarter" idx="12"/>
          </p:nvPr>
        </p:nvSpPr>
        <p:spPr/>
        <p:txBody>
          <a:bodyPr/>
          <a:lstStyle/>
          <a:p>
            <a:fld id="{04579794-FF21-4A2C-99F7-CA8E33798472}" type="slidenum">
              <a:rPr lang="en-US" smtClean="0"/>
              <a:t>‹#›</a:t>
            </a:fld>
            <a:endParaRPr lang="en-US"/>
          </a:p>
        </p:txBody>
      </p:sp>
    </p:spTree>
    <p:extLst>
      <p:ext uri="{BB962C8B-B14F-4D97-AF65-F5344CB8AC3E}">
        <p14:creationId xmlns:p14="http://schemas.microsoft.com/office/powerpoint/2010/main" val="148918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3EB823-880F-4570-BF32-1AE6C39E40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3FE50D-DDBF-42FE-B763-62B704D4FA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A5F96-EA1E-498E-810F-F0F5F70AD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EE9A9F-8418-45B8-BC29-E4A36A745AB0}" type="datetimeFigureOut">
              <a:rPr lang="en-US" smtClean="0"/>
              <a:t>2/26/2020</a:t>
            </a:fld>
            <a:endParaRPr lang="en-US"/>
          </a:p>
        </p:txBody>
      </p:sp>
      <p:sp>
        <p:nvSpPr>
          <p:cNvPr id="5" name="Footer Placeholder 4">
            <a:extLst>
              <a:ext uri="{FF2B5EF4-FFF2-40B4-BE49-F238E27FC236}">
                <a16:creationId xmlns:a16="http://schemas.microsoft.com/office/drawing/2014/main" id="{ECAAB675-0CF7-4381-8429-7C53C091F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FC40C4-6FF3-479F-B895-D5215EB6D1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79794-FF21-4A2C-99F7-CA8E33798472}" type="slidenum">
              <a:rPr lang="en-US" smtClean="0"/>
              <a:t>‹#›</a:t>
            </a:fld>
            <a:endParaRPr lang="en-US"/>
          </a:p>
        </p:txBody>
      </p:sp>
    </p:spTree>
    <p:extLst>
      <p:ext uri="{BB962C8B-B14F-4D97-AF65-F5344CB8AC3E}">
        <p14:creationId xmlns:p14="http://schemas.microsoft.com/office/powerpoint/2010/main" val="575159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localhost/phpMyAdm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9963-706A-4CC7-A324-FEC310104CD3}"/>
              </a:ext>
            </a:extLst>
          </p:cNvPr>
          <p:cNvSpPr>
            <a:spLocks noGrp="1"/>
          </p:cNvSpPr>
          <p:nvPr>
            <p:ph type="ctrTitle"/>
          </p:nvPr>
        </p:nvSpPr>
        <p:spPr>
          <a:xfrm>
            <a:off x="1524000" y="2245809"/>
            <a:ext cx="9144000" cy="1564716"/>
          </a:xfrm>
        </p:spPr>
        <p:txBody>
          <a:bodyPr>
            <a:normAutofit/>
          </a:bodyPr>
          <a:lstStyle/>
          <a:p>
            <a:pPr algn="l"/>
            <a:r>
              <a:rPr lang="zh-CN" altLang="en-US" sz="4800"/>
              <a:t>隨機抽取餐廳網頁</a:t>
            </a:r>
            <a:endParaRPr lang="en-US" sz="4800"/>
          </a:p>
        </p:txBody>
      </p:sp>
      <p:sp>
        <p:nvSpPr>
          <p:cNvPr id="3" name="Subtitle 2">
            <a:extLst>
              <a:ext uri="{FF2B5EF4-FFF2-40B4-BE49-F238E27FC236}">
                <a16:creationId xmlns:a16="http://schemas.microsoft.com/office/drawing/2014/main" id="{646AE755-EBEF-45F2-9CF6-E3F508AD6AF8}"/>
              </a:ext>
            </a:extLst>
          </p:cNvPr>
          <p:cNvSpPr>
            <a:spLocks noGrp="1"/>
          </p:cNvSpPr>
          <p:nvPr>
            <p:ph type="subTitle" idx="1"/>
          </p:nvPr>
        </p:nvSpPr>
        <p:spPr>
          <a:xfrm>
            <a:off x="1524000" y="3947050"/>
            <a:ext cx="9144000" cy="572583"/>
          </a:xfrm>
        </p:spPr>
        <p:txBody>
          <a:bodyPr>
            <a:normAutofit/>
          </a:bodyPr>
          <a:lstStyle/>
          <a:p>
            <a:pPr algn="l"/>
            <a:r>
              <a:rPr lang="en-US" sz="2000"/>
              <a:t>B064020051 </a:t>
            </a:r>
            <a:r>
              <a:rPr lang="zh-CN" altLang="en-US" sz="2000"/>
              <a:t>呂子恩</a:t>
            </a:r>
            <a:endParaRPr lang="en-US" sz="2000"/>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888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 screen&#10;&#10;Description automatically generated">
            <a:extLst>
              <a:ext uri="{FF2B5EF4-FFF2-40B4-BE49-F238E27FC236}">
                <a16:creationId xmlns:a16="http://schemas.microsoft.com/office/drawing/2014/main" id="{515F2A15-9949-4583-86DD-4CC9709CEA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20645"/>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9" name="Picture 8" descr="A screenshot of a cell phone&#10;&#10;Description automatically generated">
            <a:extLst>
              <a:ext uri="{FF2B5EF4-FFF2-40B4-BE49-F238E27FC236}">
                <a16:creationId xmlns:a16="http://schemas.microsoft.com/office/drawing/2014/main" id="{A990F8FC-9049-4983-9A55-DC78CF79DDD7}"/>
              </a:ext>
            </a:extLst>
          </p:cNvPr>
          <p:cNvPicPr>
            <a:picLocks noChangeAspect="1"/>
          </p:cNvPicPr>
          <p:nvPr/>
        </p:nvPicPr>
        <p:blipFill rotWithShape="1">
          <a:blip r:embed="rId3">
            <a:extLst>
              <a:ext uri="{28A0092B-C50C-407E-A947-70E740481C1C}">
                <a14:useLocalDpi xmlns:a14="http://schemas.microsoft.com/office/drawing/2010/main" val="0"/>
              </a:ext>
            </a:extLst>
          </a:blip>
          <a:srcRect r="-2" b="39925"/>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6"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34BF93-A0B0-4403-9AE5-6FBC0C41695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zh-CN" altLang="en-US" sz="4400" kern="1200">
                <a:solidFill>
                  <a:schemeClr val="bg1"/>
                </a:solidFill>
                <a:latin typeface="+mj-lt"/>
                <a:ea typeface="+mj-ea"/>
                <a:cs typeface="+mj-cs"/>
              </a:rPr>
              <a:t>餐廳評分</a:t>
            </a:r>
            <a:endParaRPr lang="en-US" sz="44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4239EF2E-6F11-4FB0-AB9D-04011AE70BB9}"/>
              </a:ext>
            </a:extLst>
          </p:cNvPr>
          <p:cNvSpPr>
            <a:spLocks noGrp="1"/>
          </p:cNvSpPr>
          <p:nvPr>
            <p:ph type="body" sz="half" idx="2"/>
          </p:nvPr>
        </p:nvSpPr>
        <p:spPr>
          <a:xfrm>
            <a:off x="838200" y="2015406"/>
            <a:ext cx="5097779" cy="4065986"/>
          </a:xfrm>
        </p:spPr>
        <p:txBody>
          <a:bodyPr vert="horz" lIns="91440" tIns="45720" rIns="91440" bIns="45720" rtlCol="0" anchor="t">
            <a:normAutofit/>
          </a:bodyPr>
          <a:lstStyle/>
          <a:p>
            <a:pPr marL="285750" indent="-228600">
              <a:buFont typeface="Arial" panose="020B0604020202020204" pitchFamily="34" charset="0"/>
              <a:buChar char="•"/>
            </a:pPr>
            <a:r>
              <a:rPr lang="zh-CN" altLang="en-US" sz="2000"/>
              <a:t>使用者可以給予餐廳評分</a:t>
            </a:r>
            <a:endParaRPr lang="en-US" altLang="zh-CN" sz="2000"/>
          </a:p>
          <a:p>
            <a:pPr marL="285750" indent="-228600">
              <a:buFont typeface="Arial" panose="020B0604020202020204" pitchFamily="34" charset="0"/>
              <a:buChar char="•"/>
            </a:pPr>
            <a:r>
              <a:rPr lang="zh-CN" altLang="en-US" sz="2000"/>
              <a:t>每次新增的評分都會與之前的評分加總並計算出平均分數</a:t>
            </a:r>
            <a:endParaRPr lang="en-US" sz="2000"/>
          </a:p>
        </p:txBody>
      </p:sp>
    </p:spTree>
    <p:extLst>
      <p:ext uri="{BB962C8B-B14F-4D97-AF65-F5344CB8AC3E}">
        <p14:creationId xmlns:p14="http://schemas.microsoft.com/office/powerpoint/2010/main" val="14433554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bunch of different types of food&#10;&#10;Description automatically generated">
            <a:extLst>
              <a:ext uri="{FF2B5EF4-FFF2-40B4-BE49-F238E27FC236}">
                <a16:creationId xmlns:a16="http://schemas.microsoft.com/office/drawing/2014/main" id="{CB5B584F-FDD7-4BE0-988A-4CFF9B51E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62" t="2531" r="32094" b="1"/>
          <a:stretch/>
        </p:blipFill>
        <p:spPr>
          <a:xfrm>
            <a:off x="4818888" y="1"/>
            <a:ext cx="7373112" cy="6857999"/>
          </a:xfrm>
          <a:prstGeom prst="rect">
            <a:avLst/>
          </a:prstGeom>
        </p:spPr>
      </p:pic>
      <p:sp>
        <p:nvSpPr>
          <p:cNvPr id="11"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5F919-1177-449F-945C-98B056B13923}"/>
              </a:ext>
            </a:extLst>
          </p:cNvPr>
          <p:cNvSpPr>
            <a:spLocks noGrp="1"/>
          </p:cNvSpPr>
          <p:nvPr>
            <p:ph type="title"/>
          </p:nvPr>
        </p:nvSpPr>
        <p:spPr>
          <a:xfrm>
            <a:off x="804672" y="2600324"/>
            <a:ext cx="5058370" cy="3320973"/>
          </a:xfrm>
        </p:spPr>
        <p:txBody>
          <a:bodyPr vert="horz" lIns="91440" tIns="45720" rIns="91440" bIns="45720" rtlCol="0" anchor="t">
            <a:normAutofit/>
          </a:bodyPr>
          <a:lstStyle/>
          <a:p>
            <a:r>
              <a:rPr lang="zh-CN" altLang="en-US" sz="5400" dirty="0"/>
              <a:t>新增餐廳</a:t>
            </a:r>
            <a:endParaRPr lang="en-US" sz="5400" dirty="0"/>
          </a:p>
        </p:txBody>
      </p:sp>
      <p:sp>
        <p:nvSpPr>
          <p:cNvPr id="4" name="Text Placeholder 3">
            <a:extLst>
              <a:ext uri="{FF2B5EF4-FFF2-40B4-BE49-F238E27FC236}">
                <a16:creationId xmlns:a16="http://schemas.microsoft.com/office/drawing/2014/main" id="{BDB3D836-5AC0-4855-BBDC-81AAB0840B39}"/>
              </a:ext>
            </a:extLst>
          </p:cNvPr>
          <p:cNvSpPr>
            <a:spLocks noGrp="1"/>
          </p:cNvSpPr>
          <p:nvPr>
            <p:ph type="body" sz="half" idx="2"/>
          </p:nvPr>
        </p:nvSpPr>
        <p:spPr>
          <a:xfrm>
            <a:off x="804671" y="3010471"/>
            <a:ext cx="4167376" cy="1155525"/>
          </a:xfrm>
        </p:spPr>
        <p:txBody>
          <a:bodyPr vert="horz" lIns="91440" tIns="45720" rIns="91440" bIns="45720" rtlCol="0" anchor="b">
            <a:normAutofit/>
          </a:bodyPr>
          <a:lstStyle/>
          <a:p>
            <a:pPr marL="342900" indent="-342900">
              <a:buFont typeface="Arial" panose="020B0604020202020204" pitchFamily="34" charset="0"/>
              <a:buChar char="•"/>
            </a:pPr>
            <a:r>
              <a:rPr lang="zh-CN" altLang="en-US" sz="2000" dirty="0"/>
              <a:t>使用者可以新增普通或者是素食的餐廳</a:t>
            </a:r>
            <a:endParaRPr lang="en-US" sz="2000" dirty="0"/>
          </a:p>
        </p:txBody>
      </p:sp>
    </p:spTree>
    <p:extLst>
      <p:ext uri="{BB962C8B-B14F-4D97-AF65-F5344CB8AC3E}">
        <p14:creationId xmlns:p14="http://schemas.microsoft.com/office/powerpoint/2010/main" val="74667485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5D9C42-A471-49CD-A205-82D4CBAB6314}"/>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zh-CN" altLang="en-US" sz="4400" kern="1200">
                <a:solidFill>
                  <a:schemeClr val="tx1"/>
                </a:solidFill>
                <a:latin typeface="+mj-lt"/>
                <a:ea typeface="+mj-ea"/>
                <a:cs typeface="+mj-cs"/>
              </a:rPr>
              <a:t>修改功能</a:t>
            </a:r>
            <a:endParaRPr lang="en-US" sz="4400" kern="120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6EF97C9B-9E4A-498D-AC0F-78672A57DCB0}"/>
              </a:ext>
            </a:extLst>
          </p:cNvPr>
          <p:cNvSpPr>
            <a:spLocks noGrp="1"/>
          </p:cNvSpPr>
          <p:nvPr>
            <p:ph type="body" sz="half" idx="2"/>
          </p:nvPr>
        </p:nvSpPr>
        <p:spPr>
          <a:xfrm>
            <a:off x="838200" y="2191807"/>
            <a:ext cx="4936067" cy="3985155"/>
          </a:xfrm>
        </p:spPr>
        <p:txBody>
          <a:bodyPr vert="horz" lIns="91440" tIns="45720" rIns="91440" bIns="45720" rtlCol="0">
            <a:normAutofit/>
          </a:bodyPr>
          <a:lstStyle/>
          <a:p>
            <a:pPr marL="285750" indent="-228600">
              <a:buFont typeface="Arial" panose="020B0604020202020204" pitchFamily="34" charset="0"/>
              <a:buChar char="•"/>
            </a:pPr>
            <a:r>
              <a:rPr lang="zh-CN" altLang="en-US" sz="2000"/>
              <a:t>右上角有個扳手的按鈕，點擊可到資料管理畫面</a:t>
            </a:r>
            <a:endParaRPr lang="en-US" altLang="zh-CN" sz="2000"/>
          </a:p>
          <a:p>
            <a:pPr marL="285750" indent="-228600">
              <a:buFont typeface="Arial" panose="020B0604020202020204" pitchFamily="34" charset="0"/>
              <a:buChar char="•"/>
            </a:pPr>
            <a:r>
              <a:rPr lang="zh-CN" altLang="en-US" sz="2000"/>
              <a:t>原本是想設定為只有管理員可以登入，因為時間以及個人能力因素，所以沒有增加此功能</a:t>
            </a:r>
            <a:endParaRPr lang="en-US" sz="2000"/>
          </a:p>
        </p:txBody>
      </p:sp>
      <p:pic>
        <p:nvPicPr>
          <p:cNvPr id="11" name="Content Placeholder 10" descr="A sandwich is sitting on a table&#10;&#10;Description automatically generated">
            <a:extLst>
              <a:ext uri="{FF2B5EF4-FFF2-40B4-BE49-F238E27FC236}">
                <a16:creationId xmlns:a16="http://schemas.microsoft.com/office/drawing/2014/main" id="{7A37F1B8-F7B2-45D2-83E8-7FED54FED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7284" y="1773816"/>
            <a:ext cx="5889470" cy="3312827"/>
          </a:xfrm>
          <a:prstGeom prst="rect">
            <a:avLst/>
          </a:prstGeom>
        </p:spPr>
      </p:pic>
    </p:spTree>
    <p:extLst>
      <p:ext uri="{BB962C8B-B14F-4D97-AF65-F5344CB8AC3E}">
        <p14:creationId xmlns:p14="http://schemas.microsoft.com/office/powerpoint/2010/main" val="76361238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2E2D-81D0-4D91-80CC-73D2F9C7407D}"/>
              </a:ext>
            </a:extLst>
          </p:cNvPr>
          <p:cNvSpPr>
            <a:spLocks noGrp="1"/>
          </p:cNvSpPr>
          <p:nvPr>
            <p:ph type="title"/>
          </p:nvPr>
        </p:nvSpPr>
        <p:spPr>
          <a:xfrm>
            <a:off x="650449" y="4445251"/>
            <a:ext cx="10901471" cy="1350712"/>
          </a:xfrm>
          <a:noFill/>
        </p:spPr>
        <p:txBody>
          <a:bodyPr vert="horz" lIns="91440" tIns="45720" rIns="91440" bIns="45720" rtlCol="0" anchor="b">
            <a:normAutofit/>
          </a:bodyPr>
          <a:lstStyle/>
          <a:p>
            <a:pPr algn="ctr"/>
            <a:r>
              <a:rPr lang="zh-CN" altLang="en-US" sz="6000"/>
              <a:t>資料管理</a:t>
            </a:r>
            <a:endParaRPr lang="en-US" sz="6000"/>
          </a:p>
        </p:txBody>
      </p:sp>
      <p:sp>
        <p:nvSpPr>
          <p:cNvPr id="4" name="Text Placeholder 3">
            <a:extLst>
              <a:ext uri="{FF2B5EF4-FFF2-40B4-BE49-F238E27FC236}">
                <a16:creationId xmlns:a16="http://schemas.microsoft.com/office/drawing/2014/main" id="{1B6FECAD-899B-44FD-A048-3F0E1B1D983A}"/>
              </a:ext>
            </a:extLst>
          </p:cNvPr>
          <p:cNvSpPr>
            <a:spLocks noGrp="1"/>
          </p:cNvSpPr>
          <p:nvPr>
            <p:ph type="body" sz="half" idx="2"/>
          </p:nvPr>
        </p:nvSpPr>
        <p:spPr>
          <a:xfrm>
            <a:off x="650449" y="5795963"/>
            <a:ext cx="10901471" cy="560388"/>
          </a:xfrm>
          <a:noFill/>
        </p:spPr>
        <p:txBody>
          <a:bodyPr vert="horz" lIns="91440" tIns="45720" rIns="91440" bIns="45720" rtlCol="0">
            <a:normAutofit/>
          </a:bodyPr>
          <a:lstStyle/>
          <a:p>
            <a:pPr marL="342900" indent="-342900" algn="ctr">
              <a:buFont typeface="Arial" panose="020B0604020202020204" pitchFamily="34" charset="0"/>
              <a:buChar char="•"/>
            </a:pPr>
            <a:r>
              <a:rPr lang="zh-CN" altLang="en-US" sz="2400" dirty="0"/>
              <a:t>資料管理畫面提供新增餐廳，修改原有餐廳以及刪除原有餐廳的功能</a:t>
            </a:r>
            <a:endParaRPr lang="en-US" sz="2400" dirty="0"/>
          </a:p>
        </p:txBody>
      </p:sp>
      <p:sp>
        <p:nvSpPr>
          <p:cNvPr id="15"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8565" y="503573"/>
            <a:ext cx="7134870"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 screen with text&#10;&#10;Description automatically generated">
            <a:extLst>
              <a:ext uri="{FF2B5EF4-FFF2-40B4-BE49-F238E27FC236}">
                <a16:creationId xmlns:a16="http://schemas.microsoft.com/office/drawing/2014/main" id="{A4A55878-7CF3-4CEF-8114-A775C61E11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457"/>
          <a:stretch/>
        </p:blipFill>
        <p:spPr>
          <a:xfrm>
            <a:off x="2694432" y="666497"/>
            <a:ext cx="6803136" cy="3273552"/>
          </a:xfrm>
          <a:prstGeom prst="rect">
            <a:avLst/>
          </a:prstGeom>
          <a:effectLst/>
        </p:spPr>
      </p:pic>
    </p:spTree>
    <p:extLst>
      <p:ext uri="{BB962C8B-B14F-4D97-AF65-F5344CB8AC3E}">
        <p14:creationId xmlns:p14="http://schemas.microsoft.com/office/powerpoint/2010/main" val="2824477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6CB5BE-2457-40A3-B079-48DC16AAFDDA}"/>
              </a:ext>
            </a:extLst>
          </p:cNvPr>
          <p:cNvSpPr>
            <a:spLocks noGrp="1"/>
          </p:cNvSpPr>
          <p:nvPr>
            <p:ph type="title"/>
          </p:nvPr>
        </p:nvSpPr>
        <p:spPr/>
        <p:txBody>
          <a:bodyPr/>
          <a:lstStyle/>
          <a:p>
            <a:r>
              <a:rPr lang="zh-CN" altLang="en-US" dirty="0">
                <a:solidFill>
                  <a:schemeClr val="bg1"/>
                </a:solidFill>
              </a:rPr>
              <a:t>資料管理</a:t>
            </a:r>
            <a:endParaRPr lang="en-US" dirty="0">
              <a:solidFill>
                <a:schemeClr val="bg1"/>
              </a:solidFill>
            </a:endParaRPr>
          </a:p>
        </p:txBody>
      </p:sp>
      <p:sp>
        <p:nvSpPr>
          <p:cNvPr id="6" name="Text Placeholder 5">
            <a:extLst>
              <a:ext uri="{FF2B5EF4-FFF2-40B4-BE49-F238E27FC236}">
                <a16:creationId xmlns:a16="http://schemas.microsoft.com/office/drawing/2014/main" id="{E4C422AA-C650-4798-8FB3-0317AA932C54}"/>
              </a:ext>
            </a:extLst>
          </p:cNvPr>
          <p:cNvSpPr>
            <a:spLocks noGrp="1"/>
          </p:cNvSpPr>
          <p:nvPr>
            <p:ph type="body" idx="1"/>
          </p:nvPr>
        </p:nvSpPr>
        <p:spPr>
          <a:xfrm>
            <a:off x="839788" y="1269207"/>
            <a:ext cx="5157787" cy="823912"/>
          </a:xfrm>
        </p:spPr>
        <p:txBody>
          <a:bodyPr/>
          <a:lstStyle/>
          <a:p>
            <a:r>
              <a:rPr lang="zh-CN" altLang="en-US" dirty="0">
                <a:solidFill>
                  <a:schemeClr val="bg1"/>
                </a:solidFill>
              </a:rPr>
              <a:t>修改功能</a:t>
            </a:r>
            <a:endParaRPr lang="en-US" dirty="0">
              <a:solidFill>
                <a:schemeClr val="bg1"/>
              </a:solidFill>
            </a:endParaRPr>
          </a:p>
        </p:txBody>
      </p:sp>
      <p:pic>
        <p:nvPicPr>
          <p:cNvPr id="11" name="Content Placeholder 10" descr="A screenshot of a social media post&#10;&#10;Description automatically generated">
            <a:extLst>
              <a:ext uri="{FF2B5EF4-FFF2-40B4-BE49-F238E27FC236}">
                <a16:creationId xmlns:a16="http://schemas.microsoft.com/office/drawing/2014/main" id="{F8E4A743-120F-4528-9657-1FDE5D3230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3289" y="2518367"/>
            <a:ext cx="5458535" cy="3070426"/>
          </a:xfrm>
        </p:spPr>
      </p:pic>
      <p:sp>
        <p:nvSpPr>
          <p:cNvPr id="8" name="Text Placeholder 7">
            <a:extLst>
              <a:ext uri="{FF2B5EF4-FFF2-40B4-BE49-F238E27FC236}">
                <a16:creationId xmlns:a16="http://schemas.microsoft.com/office/drawing/2014/main" id="{2AEA51D6-0830-4250-82C1-F40D1FA28B42}"/>
              </a:ext>
            </a:extLst>
          </p:cNvPr>
          <p:cNvSpPr>
            <a:spLocks noGrp="1"/>
          </p:cNvSpPr>
          <p:nvPr>
            <p:ph type="body" sz="quarter" idx="3"/>
          </p:nvPr>
        </p:nvSpPr>
        <p:spPr>
          <a:xfrm>
            <a:off x="6169024" y="1269207"/>
            <a:ext cx="5183188" cy="823912"/>
          </a:xfrm>
        </p:spPr>
        <p:txBody>
          <a:bodyPr/>
          <a:lstStyle/>
          <a:p>
            <a:r>
              <a:rPr lang="zh-CN" altLang="en-US" dirty="0">
                <a:solidFill>
                  <a:schemeClr val="bg1"/>
                </a:solidFill>
              </a:rPr>
              <a:t>刪除功能</a:t>
            </a:r>
            <a:endParaRPr lang="en-US" dirty="0">
              <a:solidFill>
                <a:schemeClr val="bg1"/>
              </a:solidFill>
            </a:endParaRPr>
          </a:p>
        </p:txBody>
      </p:sp>
      <p:pic>
        <p:nvPicPr>
          <p:cNvPr id="13" name="Content Placeholder 12" descr="A screenshot of a social media post&#10;&#10;Description automatically generated">
            <a:extLst>
              <a:ext uri="{FF2B5EF4-FFF2-40B4-BE49-F238E27FC236}">
                <a16:creationId xmlns:a16="http://schemas.microsoft.com/office/drawing/2014/main" id="{5EA424B6-6758-4EFC-A6C9-C2FBAB83906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69024" y="2518367"/>
            <a:ext cx="5458536" cy="3070426"/>
          </a:xfrm>
        </p:spPr>
      </p:pic>
    </p:spTree>
    <p:extLst>
      <p:ext uri="{BB962C8B-B14F-4D97-AF65-F5344CB8AC3E}">
        <p14:creationId xmlns:p14="http://schemas.microsoft.com/office/powerpoint/2010/main" val="1571269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856B46-7D2F-47C0-90A1-B81D355D963B}"/>
              </a:ext>
            </a:extLst>
          </p:cNvPr>
          <p:cNvSpPr>
            <a:spLocks noGrp="1"/>
          </p:cNvSpPr>
          <p:nvPr>
            <p:ph type="title"/>
          </p:nvPr>
        </p:nvSpPr>
        <p:spPr>
          <a:xfrm>
            <a:off x="833002" y="365125"/>
            <a:ext cx="10520702" cy="1325563"/>
          </a:xfrm>
        </p:spPr>
        <p:txBody>
          <a:bodyPr>
            <a:normAutofit/>
          </a:bodyPr>
          <a:lstStyle/>
          <a:p>
            <a:r>
              <a:rPr lang="zh-CN" altLang="en-US" dirty="0">
                <a:solidFill>
                  <a:srgbClr val="FFFFFF"/>
                </a:solidFill>
              </a:rPr>
              <a:t>安裝說明</a:t>
            </a:r>
            <a:endParaRPr lang="en-US" dirty="0">
              <a:solidFill>
                <a:srgbClr val="FFFFFF"/>
              </a:solidFill>
            </a:endParaRPr>
          </a:p>
        </p:txBody>
      </p:sp>
      <p:sp>
        <p:nvSpPr>
          <p:cNvPr id="3" name="Content Placeholder 2">
            <a:extLst>
              <a:ext uri="{FF2B5EF4-FFF2-40B4-BE49-F238E27FC236}">
                <a16:creationId xmlns:a16="http://schemas.microsoft.com/office/drawing/2014/main" id="{B4B695D9-2A89-4EB2-B571-2406354CDC1D}"/>
              </a:ext>
            </a:extLst>
          </p:cNvPr>
          <p:cNvSpPr>
            <a:spLocks noGrp="1"/>
          </p:cNvSpPr>
          <p:nvPr>
            <p:ph idx="1"/>
          </p:nvPr>
        </p:nvSpPr>
        <p:spPr>
          <a:xfrm>
            <a:off x="838201" y="2022601"/>
            <a:ext cx="10515598" cy="4154361"/>
          </a:xfrm>
        </p:spPr>
        <p:txBody>
          <a:bodyPr>
            <a:normAutofit/>
          </a:bodyPr>
          <a:lstStyle/>
          <a:p>
            <a:r>
              <a:rPr lang="zh-CN" altLang="en-US" sz="2000" dirty="0">
                <a:solidFill>
                  <a:srgbClr val="FFFFFF"/>
                </a:solidFill>
              </a:rPr>
              <a:t>把資料夾放到</a:t>
            </a:r>
            <a:r>
              <a:rPr lang="en-US" altLang="zh-CN" sz="2000" dirty="0">
                <a:solidFill>
                  <a:srgbClr val="FFFFFF"/>
                </a:solidFill>
              </a:rPr>
              <a:t>www</a:t>
            </a:r>
            <a:r>
              <a:rPr lang="zh-CN" altLang="en-US" sz="2000" dirty="0">
                <a:solidFill>
                  <a:srgbClr val="FFFFFF"/>
                </a:solidFill>
              </a:rPr>
              <a:t>文件夾裡</a:t>
            </a:r>
            <a:endParaRPr lang="en-US" altLang="zh-CN" sz="2000" dirty="0">
              <a:solidFill>
                <a:srgbClr val="FFFFFF"/>
              </a:solidFill>
            </a:endParaRPr>
          </a:p>
          <a:p>
            <a:r>
              <a:rPr lang="zh-CN" altLang="en-US" sz="2000" dirty="0">
                <a:solidFill>
                  <a:srgbClr val="FFFFFF"/>
                </a:solidFill>
              </a:rPr>
              <a:t>啟動</a:t>
            </a:r>
            <a:r>
              <a:rPr lang="en-US" altLang="zh-CN" sz="2000" dirty="0">
                <a:solidFill>
                  <a:srgbClr val="FFFFFF"/>
                </a:solidFill>
              </a:rPr>
              <a:t>Apache</a:t>
            </a:r>
            <a:r>
              <a:rPr lang="zh-CN" altLang="en-US" sz="2000" dirty="0">
                <a:solidFill>
                  <a:srgbClr val="FFFFFF"/>
                </a:solidFill>
              </a:rPr>
              <a:t>以及</a:t>
            </a:r>
            <a:r>
              <a:rPr lang="en-US" altLang="zh-CN" sz="2000" dirty="0">
                <a:solidFill>
                  <a:srgbClr val="FFFFFF"/>
                </a:solidFill>
              </a:rPr>
              <a:t>MySQL</a:t>
            </a:r>
          </a:p>
          <a:p>
            <a:r>
              <a:rPr lang="zh-CN" altLang="en-US" sz="2000" dirty="0">
                <a:solidFill>
                  <a:srgbClr val="FFFFFF"/>
                </a:solidFill>
              </a:rPr>
              <a:t>至</a:t>
            </a:r>
            <a:r>
              <a:rPr lang="en-US" altLang="zh-CN" sz="2000" dirty="0">
                <a:solidFill>
                  <a:srgbClr val="FFFFFF"/>
                </a:solidFill>
                <a:hlinkClick r:id="rId2"/>
              </a:rPr>
              <a:t>http://localhost/phpMyAdmin/</a:t>
            </a:r>
            <a:r>
              <a:rPr lang="zh-CN" altLang="en-US" sz="2000" dirty="0">
                <a:solidFill>
                  <a:srgbClr val="FFFFFF"/>
                </a:solidFill>
              </a:rPr>
              <a:t>登入並輸入帳號密碼（帳號為</a:t>
            </a:r>
            <a:r>
              <a:rPr lang="en-US" altLang="zh-CN" sz="2000" dirty="0">
                <a:solidFill>
                  <a:srgbClr val="FFFFFF"/>
                </a:solidFill>
              </a:rPr>
              <a:t>root</a:t>
            </a:r>
            <a:r>
              <a:rPr lang="zh-CN" altLang="en-US" sz="2000" dirty="0">
                <a:solidFill>
                  <a:srgbClr val="FFFFFF"/>
                </a:solidFill>
              </a:rPr>
              <a:t>，密碼為</a:t>
            </a:r>
            <a:r>
              <a:rPr lang="en-US" altLang="zh-CN" sz="2000" dirty="0" err="1">
                <a:solidFill>
                  <a:srgbClr val="FFFFFF"/>
                </a:solidFill>
              </a:rPr>
              <a:t>rootroot</a:t>
            </a:r>
            <a:r>
              <a:rPr lang="zh-CN" altLang="en-US" sz="2000" dirty="0">
                <a:solidFill>
                  <a:srgbClr val="FFFFFF"/>
                </a:solidFill>
              </a:rPr>
              <a:t>）</a:t>
            </a:r>
            <a:endParaRPr lang="en-US" altLang="zh-CN" sz="2000" dirty="0">
              <a:solidFill>
                <a:srgbClr val="FFFFFF"/>
              </a:solidFill>
            </a:endParaRPr>
          </a:p>
          <a:p>
            <a:r>
              <a:rPr lang="zh-CN" altLang="en-US" sz="2000" dirty="0">
                <a:solidFill>
                  <a:srgbClr val="FFFFFF"/>
                </a:solidFill>
              </a:rPr>
              <a:t>建立一個名為</a:t>
            </a:r>
            <a:r>
              <a:rPr lang="en-US" altLang="zh-CN" sz="2000" dirty="0">
                <a:solidFill>
                  <a:srgbClr val="FFFFFF"/>
                </a:solidFill>
              </a:rPr>
              <a:t>what2eat</a:t>
            </a:r>
            <a:r>
              <a:rPr lang="zh-CN" altLang="en-US" sz="2000" dirty="0">
                <a:solidFill>
                  <a:srgbClr val="FFFFFF"/>
                </a:solidFill>
              </a:rPr>
              <a:t>的</a:t>
            </a:r>
            <a:r>
              <a:rPr lang="en-US" altLang="zh-CN" sz="2000" dirty="0">
                <a:solidFill>
                  <a:srgbClr val="FFFFFF"/>
                </a:solidFill>
              </a:rPr>
              <a:t>database</a:t>
            </a:r>
          </a:p>
          <a:p>
            <a:r>
              <a:rPr lang="zh-CN" altLang="en-US" sz="2000" dirty="0">
                <a:solidFill>
                  <a:srgbClr val="FFFFFF"/>
                </a:solidFill>
              </a:rPr>
              <a:t>將</a:t>
            </a:r>
            <a:r>
              <a:rPr lang="en-US" altLang="zh-CN" sz="2000" dirty="0" err="1">
                <a:solidFill>
                  <a:srgbClr val="FFFFFF"/>
                </a:solidFill>
              </a:rPr>
              <a:t>restaurants.sql</a:t>
            </a:r>
            <a:r>
              <a:rPr lang="zh-CN" altLang="en-US" sz="2000" dirty="0">
                <a:solidFill>
                  <a:srgbClr val="FFFFFF"/>
                </a:solidFill>
              </a:rPr>
              <a:t>、</a:t>
            </a:r>
            <a:r>
              <a:rPr lang="en-US" altLang="zh-CN" sz="2000" dirty="0" err="1">
                <a:solidFill>
                  <a:srgbClr val="FFFFFF"/>
                </a:solidFill>
              </a:rPr>
              <a:t>restaurants_v.sql</a:t>
            </a:r>
            <a:r>
              <a:rPr lang="zh-CN" altLang="en-US" sz="2000" dirty="0">
                <a:solidFill>
                  <a:srgbClr val="FFFFFF"/>
                </a:solidFill>
              </a:rPr>
              <a:t>、</a:t>
            </a:r>
            <a:r>
              <a:rPr lang="en-US" altLang="zh-CN" sz="2000" dirty="0" err="1">
                <a:solidFill>
                  <a:srgbClr val="FFFFFF"/>
                </a:solidFill>
              </a:rPr>
              <a:t>ratings.sql</a:t>
            </a:r>
            <a:r>
              <a:rPr lang="zh-CN" altLang="en-US" sz="2000" dirty="0">
                <a:solidFill>
                  <a:srgbClr val="FFFFFF"/>
                </a:solidFill>
              </a:rPr>
              <a:t>以及</a:t>
            </a:r>
            <a:r>
              <a:rPr lang="en-US" altLang="zh-CN" sz="2000" dirty="0" err="1">
                <a:solidFill>
                  <a:srgbClr val="FFFFFF"/>
                </a:solidFill>
              </a:rPr>
              <a:t>vratings.sql</a:t>
            </a:r>
            <a:r>
              <a:rPr lang="en-US" altLang="zh-CN" sz="2000" dirty="0">
                <a:solidFill>
                  <a:srgbClr val="FFFFFF"/>
                </a:solidFill>
              </a:rPr>
              <a:t> Import</a:t>
            </a:r>
            <a:r>
              <a:rPr lang="zh-CN" altLang="en-US" sz="2000" dirty="0">
                <a:solidFill>
                  <a:srgbClr val="FFFFFF"/>
                </a:solidFill>
              </a:rPr>
              <a:t>到</a:t>
            </a:r>
            <a:r>
              <a:rPr lang="en-US" altLang="zh-CN" sz="2000" dirty="0">
                <a:solidFill>
                  <a:srgbClr val="FFFFFF"/>
                </a:solidFill>
              </a:rPr>
              <a:t>what2eat</a:t>
            </a:r>
            <a:r>
              <a:rPr lang="zh-CN" altLang="en-US" sz="2000" dirty="0">
                <a:solidFill>
                  <a:srgbClr val="FFFFFF"/>
                </a:solidFill>
              </a:rPr>
              <a:t>的</a:t>
            </a:r>
            <a:r>
              <a:rPr lang="en-US" altLang="zh-CN" sz="2000" dirty="0">
                <a:solidFill>
                  <a:srgbClr val="FFFFFF"/>
                </a:solidFill>
              </a:rPr>
              <a:t>database</a:t>
            </a:r>
            <a:r>
              <a:rPr lang="zh-CN" altLang="en-US" sz="2000" dirty="0">
                <a:solidFill>
                  <a:srgbClr val="FFFFFF"/>
                </a:solidFill>
              </a:rPr>
              <a:t>裡</a:t>
            </a:r>
            <a:endParaRPr lang="en-US" altLang="zh-CN" sz="2000" dirty="0">
              <a:solidFill>
                <a:srgbClr val="FFFFFF"/>
              </a:solidFill>
            </a:endParaRPr>
          </a:p>
          <a:p>
            <a:r>
              <a:rPr lang="zh-CN" altLang="en-US" sz="2000" dirty="0">
                <a:solidFill>
                  <a:srgbClr val="FFFFFF"/>
                </a:solidFill>
              </a:rPr>
              <a:t>至</a:t>
            </a:r>
            <a:r>
              <a:rPr lang="en-US" altLang="zh-CN" sz="2000" dirty="0">
                <a:solidFill>
                  <a:srgbClr val="FFFFFF"/>
                </a:solidFill>
              </a:rPr>
              <a:t>http://localhost/w2e/index.php</a:t>
            </a:r>
            <a:r>
              <a:rPr lang="zh-CN" altLang="en-US" sz="2000" dirty="0">
                <a:solidFill>
                  <a:srgbClr val="FFFFFF"/>
                </a:solidFill>
              </a:rPr>
              <a:t>開啟網頁</a:t>
            </a:r>
            <a:endParaRPr lang="en-US" sz="2000" dirty="0">
              <a:solidFill>
                <a:srgbClr val="FFFFFF"/>
              </a:solidFill>
            </a:endParaRPr>
          </a:p>
        </p:txBody>
      </p:sp>
    </p:spTree>
    <p:extLst>
      <p:ext uri="{BB962C8B-B14F-4D97-AF65-F5344CB8AC3E}">
        <p14:creationId xmlns:p14="http://schemas.microsoft.com/office/powerpoint/2010/main" val="329172077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4FD023-C002-4C02-A6C0-1ADAB9C5A56C}"/>
              </a:ext>
            </a:extLst>
          </p:cNvPr>
          <p:cNvSpPr>
            <a:spLocks noGrp="1"/>
          </p:cNvSpPr>
          <p:nvPr>
            <p:ph type="title"/>
          </p:nvPr>
        </p:nvSpPr>
        <p:spPr>
          <a:xfrm>
            <a:off x="833002" y="365125"/>
            <a:ext cx="10520702" cy="1325563"/>
          </a:xfrm>
        </p:spPr>
        <p:txBody>
          <a:bodyPr>
            <a:normAutofit/>
          </a:bodyPr>
          <a:lstStyle/>
          <a:p>
            <a:r>
              <a:rPr lang="zh-CN" altLang="en-US">
                <a:solidFill>
                  <a:srgbClr val="FFFFFF"/>
                </a:solidFill>
              </a:rPr>
              <a:t>動機</a:t>
            </a:r>
            <a:r>
              <a:rPr lang="en-US" altLang="zh-CN">
                <a:solidFill>
                  <a:srgbClr val="FFFFFF"/>
                </a:solidFill>
              </a:rPr>
              <a:t>/</a:t>
            </a:r>
            <a:r>
              <a:rPr lang="zh-CN" altLang="en-US">
                <a:solidFill>
                  <a:srgbClr val="FFFFFF"/>
                </a:solidFill>
              </a:rPr>
              <a:t>目的</a:t>
            </a:r>
            <a:endParaRPr lang="en-US">
              <a:solidFill>
                <a:srgbClr val="FFFFFF"/>
              </a:solidFill>
            </a:endParaRPr>
          </a:p>
        </p:txBody>
      </p:sp>
      <p:sp>
        <p:nvSpPr>
          <p:cNvPr id="17" name="Content Placeholder 2">
            <a:extLst>
              <a:ext uri="{FF2B5EF4-FFF2-40B4-BE49-F238E27FC236}">
                <a16:creationId xmlns:a16="http://schemas.microsoft.com/office/drawing/2014/main" id="{0CB2FFB8-467F-485D-BFDC-E0C6C751B7C4}"/>
              </a:ext>
            </a:extLst>
          </p:cNvPr>
          <p:cNvSpPr>
            <a:spLocks noGrp="1"/>
          </p:cNvSpPr>
          <p:nvPr>
            <p:ph idx="1"/>
          </p:nvPr>
        </p:nvSpPr>
        <p:spPr>
          <a:xfrm>
            <a:off x="838201" y="2022601"/>
            <a:ext cx="10515598" cy="4154361"/>
          </a:xfrm>
        </p:spPr>
        <p:txBody>
          <a:bodyPr>
            <a:normAutofit/>
          </a:bodyPr>
          <a:lstStyle/>
          <a:p>
            <a:r>
              <a:rPr lang="zh-CN" altLang="en-US" sz="2000">
                <a:solidFill>
                  <a:srgbClr val="FFFFFF"/>
                </a:solidFill>
              </a:rPr>
              <a:t>因為常常不知道想要吃什麼所以製作了一個可以隨機抽取餐廳的網頁</a:t>
            </a:r>
            <a:endParaRPr lang="en-US" altLang="zh-CN" sz="2000">
              <a:solidFill>
                <a:srgbClr val="FFFFFF"/>
              </a:solidFill>
            </a:endParaRPr>
          </a:p>
          <a:p>
            <a:r>
              <a:rPr lang="zh-CN" altLang="en-US" sz="2000">
                <a:solidFill>
                  <a:srgbClr val="FFFFFF"/>
                </a:solidFill>
              </a:rPr>
              <a:t>隨機抽取有新鮮感</a:t>
            </a:r>
            <a:endParaRPr lang="en-US" altLang="zh-CN" sz="2000">
              <a:solidFill>
                <a:srgbClr val="FFFFFF"/>
              </a:solidFill>
            </a:endParaRPr>
          </a:p>
          <a:p>
            <a:r>
              <a:rPr lang="zh-CN" altLang="en-US" sz="2000">
                <a:solidFill>
                  <a:srgbClr val="FFFFFF"/>
                </a:solidFill>
              </a:rPr>
              <a:t>透過這個網頁可以解決出外覓食的問題</a:t>
            </a:r>
            <a:endParaRPr lang="en-US" altLang="zh-CN" sz="2000">
              <a:solidFill>
                <a:srgbClr val="FFFFFF"/>
              </a:solidFill>
            </a:endParaRPr>
          </a:p>
          <a:p>
            <a:r>
              <a:rPr lang="zh-CN" altLang="en-US" sz="2000">
                <a:solidFill>
                  <a:srgbClr val="FFFFFF"/>
                </a:solidFill>
              </a:rPr>
              <a:t>此網頁會提供普通與素食的餐廳供使用者參考</a:t>
            </a:r>
            <a:endParaRPr lang="en-US" altLang="zh-CN" sz="2000">
              <a:solidFill>
                <a:srgbClr val="FFFFFF"/>
              </a:solidFill>
            </a:endParaRPr>
          </a:p>
          <a:p>
            <a:r>
              <a:rPr lang="zh-CN" altLang="en-US" sz="2000">
                <a:solidFill>
                  <a:srgbClr val="FFFFFF"/>
                </a:solidFill>
              </a:rPr>
              <a:t>每家餐廳都會附上店名、地址、價位、餐廳特色以及評價</a:t>
            </a:r>
            <a:endParaRPr lang="en-US" sz="2000">
              <a:solidFill>
                <a:srgbClr val="FFFFFF"/>
              </a:solidFill>
            </a:endParaRPr>
          </a:p>
        </p:txBody>
      </p:sp>
    </p:spTree>
    <p:extLst>
      <p:ext uri="{BB962C8B-B14F-4D97-AF65-F5344CB8AC3E}">
        <p14:creationId xmlns:p14="http://schemas.microsoft.com/office/powerpoint/2010/main" val="12775385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F63423-043F-4A7E-96C9-10943FA414B2}"/>
              </a:ext>
            </a:extLst>
          </p:cNvPr>
          <p:cNvSpPr>
            <a:spLocks noGrp="1"/>
          </p:cNvSpPr>
          <p:nvPr>
            <p:ph type="title"/>
          </p:nvPr>
        </p:nvSpPr>
        <p:spPr>
          <a:xfrm>
            <a:off x="833002" y="365125"/>
            <a:ext cx="10520702" cy="1325563"/>
          </a:xfrm>
        </p:spPr>
        <p:txBody>
          <a:bodyPr>
            <a:normAutofit/>
          </a:bodyPr>
          <a:lstStyle/>
          <a:p>
            <a:r>
              <a:rPr lang="zh-CN" altLang="en-US">
                <a:solidFill>
                  <a:srgbClr val="FFFFFF"/>
                </a:solidFill>
              </a:rPr>
              <a:t>系統功能</a:t>
            </a:r>
            <a:endParaRPr lang="en-US">
              <a:solidFill>
                <a:srgbClr val="FFFFFF"/>
              </a:solidFill>
            </a:endParaRPr>
          </a:p>
        </p:txBody>
      </p:sp>
      <p:sp>
        <p:nvSpPr>
          <p:cNvPr id="3" name="Content Placeholder 2">
            <a:extLst>
              <a:ext uri="{FF2B5EF4-FFF2-40B4-BE49-F238E27FC236}">
                <a16:creationId xmlns:a16="http://schemas.microsoft.com/office/drawing/2014/main" id="{E718459D-4CC9-49FE-8A01-EB5D2FB56643}"/>
              </a:ext>
            </a:extLst>
          </p:cNvPr>
          <p:cNvSpPr>
            <a:spLocks noGrp="1"/>
          </p:cNvSpPr>
          <p:nvPr>
            <p:ph idx="1"/>
          </p:nvPr>
        </p:nvSpPr>
        <p:spPr>
          <a:xfrm>
            <a:off x="838201" y="2022601"/>
            <a:ext cx="10515598" cy="4154361"/>
          </a:xfrm>
        </p:spPr>
        <p:txBody>
          <a:bodyPr>
            <a:normAutofit/>
          </a:bodyPr>
          <a:lstStyle/>
          <a:p>
            <a:r>
              <a:rPr lang="zh-CN" altLang="en-US" sz="2000">
                <a:solidFill>
                  <a:srgbClr val="FFFFFF"/>
                </a:solidFill>
              </a:rPr>
              <a:t>抽取普通或是素食餐廳</a:t>
            </a:r>
            <a:endParaRPr lang="en-US" altLang="zh-CN" sz="2000">
              <a:solidFill>
                <a:srgbClr val="FFFFFF"/>
              </a:solidFill>
            </a:endParaRPr>
          </a:p>
          <a:p>
            <a:r>
              <a:rPr lang="zh-CN" altLang="en-US" sz="2000">
                <a:solidFill>
                  <a:srgbClr val="FFFFFF"/>
                </a:solidFill>
              </a:rPr>
              <a:t>查詢全部餐廳</a:t>
            </a:r>
            <a:endParaRPr lang="en-US" altLang="zh-CN" sz="2000">
              <a:solidFill>
                <a:srgbClr val="FFFFFF"/>
              </a:solidFill>
            </a:endParaRPr>
          </a:p>
          <a:p>
            <a:r>
              <a:rPr lang="zh-CN" altLang="en-US" sz="2000">
                <a:solidFill>
                  <a:srgbClr val="FFFFFF"/>
                </a:solidFill>
              </a:rPr>
              <a:t>給予餐廳評價</a:t>
            </a:r>
            <a:endParaRPr lang="en-US" altLang="zh-CN" sz="2000">
              <a:solidFill>
                <a:srgbClr val="FFFFFF"/>
              </a:solidFill>
            </a:endParaRPr>
          </a:p>
          <a:p>
            <a:r>
              <a:rPr lang="zh-CN" altLang="en-US" sz="2000">
                <a:solidFill>
                  <a:srgbClr val="FFFFFF"/>
                </a:solidFill>
              </a:rPr>
              <a:t>增加新的餐廳到資料表裡面</a:t>
            </a:r>
            <a:endParaRPr lang="en-US" altLang="zh-CN" sz="2000">
              <a:solidFill>
                <a:srgbClr val="FFFFFF"/>
              </a:solidFill>
            </a:endParaRPr>
          </a:p>
          <a:p>
            <a:r>
              <a:rPr lang="zh-CN" altLang="en-US" sz="2000">
                <a:solidFill>
                  <a:srgbClr val="FFFFFF"/>
                </a:solidFill>
              </a:rPr>
              <a:t>修改或刪除原有的餐廳資料</a:t>
            </a:r>
            <a:endParaRPr lang="en-US" altLang="zh-CN" sz="2000">
              <a:solidFill>
                <a:srgbClr val="FFFFFF"/>
              </a:solidFill>
            </a:endParaRPr>
          </a:p>
          <a:p>
            <a:endParaRPr lang="en-US" sz="2000">
              <a:solidFill>
                <a:srgbClr val="FFFFFF"/>
              </a:solidFill>
            </a:endParaRPr>
          </a:p>
        </p:txBody>
      </p:sp>
    </p:spTree>
    <p:extLst>
      <p:ext uri="{BB962C8B-B14F-4D97-AF65-F5344CB8AC3E}">
        <p14:creationId xmlns:p14="http://schemas.microsoft.com/office/powerpoint/2010/main" val="366410627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D12385-4824-4D1B-8F6B-4E36740CBDDF}"/>
              </a:ext>
            </a:extLst>
          </p:cNvPr>
          <p:cNvSpPr>
            <a:spLocks noGrp="1"/>
          </p:cNvSpPr>
          <p:nvPr>
            <p:ph type="title"/>
          </p:nvPr>
        </p:nvSpPr>
        <p:spPr>
          <a:xfrm>
            <a:off x="833002" y="365125"/>
            <a:ext cx="10520702" cy="1325563"/>
          </a:xfrm>
        </p:spPr>
        <p:txBody>
          <a:bodyPr>
            <a:normAutofit/>
          </a:bodyPr>
          <a:lstStyle/>
          <a:p>
            <a:r>
              <a:rPr lang="zh-CN" altLang="en-US">
                <a:solidFill>
                  <a:srgbClr val="FFFFFF"/>
                </a:solidFill>
              </a:rPr>
              <a:t>軟體工具</a:t>
            </a:r>
            <a:endParaRPr lang="en-US">
              <a:solidFill>
                <a:srgbClr val="FFFFFF"/>
              </a:solidFill>
            </a:endParaRPr>
          </a:p>
        </p:txBody>
      </p:sp>
      <p:sp>
        <p:nvSpPr>
          <p:cNvPr id="3" name="Content Placeholder 2">
            <a:extLst>
              <a:ext uri="{FF2B5EF4-FFF2-40B4-BE49-F238E27FC236}">
                <a16:creationId xmlns:a16="http://schemas.microsoft.com/office/drawing/2014/main" id="{321E2C2D-4E83-4D29-9C38-272FCDE5BD0F}"/>
              </a:ext>
            </a:extLst>
          </p:cNvPr>
          <p:cNvSpPr>
            <a:spLocks noGrp="1"/>
          </p:cNvSpPr>
          <p:nvPr>
            <p:ph idx="1"/>
          </p:nvPr>
        </p:nvSpPr>
        <p:spPr>
          <a:xfrm>
            <a:off x="838201" y="2022601"/>
            <a:ext cx="10515598" cy="4154361"/>
          </a:xfrm>
        </p:spPr>
        <p:txBody>
          <a:bodyPr>
            <a:normAutofit/>
          </a:bodyPr>
          <a:lstStyle/>
          <a:p>
            <a:r>
              <a:rPr lang="en-US" sz="2000">
                <a:solidFill>
                  <a:srgbClr val="FFFFFF"/>
                </a:solidFill>
              </a:rPr>
              <a:t>Apache</a:t>
            </a:r>
          </a:p>
          <a:p>
            <a:r>
              <a:rPr lang="en-US" sz="2000">
                <a:solidFill>
                  <a:srgbClr val="FFFFFF"/>
                </a:solidFill>
              </a:rPr>
              <a:t>PHP</a:t>
            </a:r>
          </a:p>
          <a:p>
            <a:r>
              <a:rPr lang="en-US" sz="2000">
                <a:solidFill>
                  <a:srgbClr val="FFFFFF"/>
                </a:solidFill>
              </a:rPr>
              <a:t>MySQL</a:t>
            </a:r>
          </a:p>
          <a:p>
            <a:r>
              <a:rPr lang="en-US" sz="2000">
                <a:solidFill>
                  <a:srgbClr val="FFFFFF"/>
                </a:solidFill>
              </a:rPr>
              <a:t>Sublime Text 3</a:t>
            </a:r>
          </a:p>
        </p:txBody>
      </p:sp>
    </p:spTree>
    <p:extLst>
      <p:ext uri="{BB962C8B-B14F-4D97-AF65-F5344CB8AC3E}">
        <p14:creationId xmlns:p14="http://schemas.microsoft.com/office/powerpoint/2010/main" val="4182962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71BA-CF7B-4233-8487-B2EBA420FFBB}"/>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zh-CN" altLang="en-US" sz="6000" kern="1200">
                <a:solidFill>
                  <a:schemeClr val="tx1"/>
                </a:solidFill>
                <a:latin typeface="+mj-lt"/>
                <a:ea typeface="+mj-ea"/>
                <a:cs typeface="+mj-cs"/>
              </a:rPr>
              <a:t>主要畫面</a:t>
            </a:r>
            <a:endParaRPr lang="en-US" sz="6000" kern="1200" dirty="0">
              <a:solidFill>
                <a:schemeClr val="tx1"/>
              </a:solidFill>
              <a:latin typeface="+mj-lt"/>
              <a:ea typeface="+mj-ea"/>
              <a:cs typeface="+mj-cs"/>
            </a:endParaRPr>
          </a:p>
        </p:txBody>
      </p:sp>
      <p:pic>
        <p:nvPicPr>
          <p:cNvPr id="13" name="Content Placeholder 12" descr="Food on a table&#10;&#10;Description automatically generated">
            <a:extLst>
              <a:ext uri="{FF2B5EF4-FFF2-40B4-BE49-F238E27FC236}">
                <a16:creationId xmlns:a16="http://schemas.microsoft.com/office/drawing/2014/main" id="{B3E3DADF-AA92-4181-9D20-583CA6E8DBB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206" r="13159" b="-1"/>
          <a:stretch/>
        </p:blipFill>
        <p:spPr>
          <a:xfrm>
            <a:off x="20" y="10"/>
            <a:ext cx="6095974" cy="4252522"/>
          </a:xfrm>
          <a:prstGeom prst="rect">
            <a:avLst/>
          </a:prstGeom>
        </p:spPr>
      </p:pic>
      <p:pic>
        <p:nvPicPr>
          <p:cNvPr id="15" name="Content Placeholder 14" descr="A screenshot of a cell phone&#10;&#10;Description automatically generated">
            <a:extLst>
              <a:ext uri="{FF2B5EF4-FFF2-40B4-BE49-F238E27FC236}">
                <a16:creationId xmlns:a16="http://schemas.microsoft.com/office/drawing/2014/main" id="{63D01449-81E2-40D3-978E-7F145DF4328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657" r="9721" b="-1"/>
          <a:stretch/>
        </p:blipFill>
        <p:spPr>
          <a:xfrm>
            <a:off x="6095999" y="-681"/>
            <a:ext cx="6096001" cy="4253215"/>
          </a:xfrm>
          <a:prstGeom prst="rect">
            <a:avLst/>
          </a:prstGeom>
        </p:spPr>
      </p:pic>
      <p:cxnSp>
        <p:nvCxnSpPr>
          <p:cNvPr id="35" name="Straight Connector 19">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9662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71BA-CF7B-4233-8487-B2EBA420FFBB}"/>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zh-CN" altLang="en-US" sz="6000" kern="1200" dirty="0">
                <a:solidFill>
                  <a:schemeClr val="tx1"/>
                </a:solidFill>
                <a:latin typeface="+mj-lt"/>
                <a:ea typeface="+mj-ea"/>
                <a:cs typeface="+mj-cs"/>
              </a:rPr>
              <a:t>主要畫面</a:t>
            </a:r>
            <a:endParaRPr lang="en-US" sz="6000" kern="1200" dirty="0">
              <a:solidFill>
                <a:schemeClr val="tx1"/>
              </a:solidFill>
              <a:latin typeface="+mj-lt"/>
              <a:ea typeface="+mj-ea"/>
              <a:cs typeface="+mj-cs"/>
            </a:endParaRPr>
          </a:p>
        </p:txBody>
      </p:sp>
      <p:pic>
        <p:nvPicPr>
          <p:cNvPr id="27" name="Content Placeholder 26" descr="A screenshot of a cell phone&#10;&#10;Description automatically generated">
            <a:extLst>
              <a:ext uri="{FF2B5EF4-FFF2-40B4-BE49-F238E27FC236}">
                <a16:creationId xmlns:a16="http://schemas.microsoft.com/office/drawing/2014/main" id="{53F3C5AB-49A1-4AF1-96BB-2B178E9E00A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687" r="12678" b="-1"/>
          <a:stretch/>
        </p:blipFill>
        <p:spPr>
          <a:xfrm>
            <a:off x="20" y="10"/>
            <a:ext cx="6095974" cy="4252522"/>
          </a:xfrm>
          <a:prstGeom prst="rect">
            <a:avLst/>
          </a:prstGeom>
        </p:spPr>
      </p:pic>
      <p:pic>
        <p:nvPicPr>
          <p:cNvPr id="20" name="Content Placeholder 19" descr="A bunch of different types of food&#10;&#10;Description automatically generated">
            <a:extLst>
              <a:ext uri="{FF2B5EF4-FFF2-40B4-BE49-F238E27FC236}">
                <a16:creationId xmlns:a16="http://schemas.microsoft.com/office/drawing/2014/main" id="{E234795B-01D2-480C-8AE0-FEB5608088C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9675" r="9703" b="-1"/>
          <a:stretch/>
        </p:blipFill>
        <p:spPr>
          <a:xfrm>
            <a:off x="6095999" y="-681"/>
            <a:ext cx="6096001" cy="4253215"/>
          </a:xfrm>
          <a:prstGeom prst="rect">
            <a:avLst/>
          </a:prstGeom>
        </p:spPr>
      </p:pic>
      <p:cxnSp>
        <p:nvCxnSpPr>
          <p:cNvPr id="47" name="Straight Connector 4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91911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71BA-CF7B-4233-8487-B2EBA420FFBB}"/>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zh-CN" altLang="en-US" sz="6000" kern="1200" dirty="0">
                <a:solidFill>
                  <a:schemeClr val="tx1"/>
                </a:solidFill>
                <a:latin typeface="+mj-lt"/>
                <a:ea typeface="+mj-ea"/>
                <a:cs typeface="+mj-cs"/>
              </a:rPr>
              <a:t>主要畫面</a:t>
            </a:r>
            <a:endParaRPr lang="en-US" sz="6000" kern="1200" dirty="0">
              <a:solidFill>
                <a:schemeClr val="tx1"/>
              </a:solidFill>
              <a:latin typeface="+mj-lt"/>
              <a:ea typeface="+mj-ea"/>
              <a:cs typeface="+mj-cs"/>
            </a:endParaRPr>
          </a:p>
        </p:txBody>
      </p:sp>
      <p:pic>
        <p:nvPicPr>
          <p:cNvPr id="8" name="Content Placeholder 7" descr="A screenshot of a cell phone&#10;&#10;Description automatically generated">
            <a:extLst>
              <a:ext uri="{FF2B5EF4-FFF2-40B4-BE49-F238E27FC236}">
                <a16:creationId xmlns:a16="http://schemas.microsoft.com/office/drawing/2014/main" id="{5DACD4DD-6505-493A-A293-5D6D7D52D19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365" b="-1"/>
          <a:stretch/>
        </p:blipFill>
        <p:spPr>
          <a:xfrm>
            <a:off x="20" y="10"/>
            <a:ext cx="6095974" cy="4252522"/>
          </a:xfrm>
          <a:prstGeom prst="rect">
            <a:avLst/>
          </a:prstGeom>
        </p:spPr>
      </p:pic>
      <p:pic>
        <p:nvPicPr>
          <p:cNvPr id="10" name="Content Placeholder 9" descr="A screenshot of a cell phone&#10;&#10;Description automatically generated">
            <a:extLst>
              <a:ext uri="{FF2B5EF4-FFF2-40B4-BE49-F238E27FC236}">
                <a16:creationId xmlns:a16="http://schemas.microsoft.com/office/drawing/2014/main" id="{D235DD5E-0088-4836-96F1-1385047626D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9378" b="-1"/>
          <a:stretch/>
        </p:blipFill>
        <p:spPr>
          <a:xfrm>
            <a:off x="6095999" y="-681"/>
            <a:ext cx="6096001" cy="4253215"/>
          </a:xfrm>
          <a:prstGeom prst="rect">
            <a:avLst/>
          </a:prstGeom>
        </p:spPr>
      </p:pic>
      <p:cxnSp>
        <p:nvCxnSpPr>
          <p:cNvPr id="47" name="Straight Connector 4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86290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264C-F7B3-4DE5-9B50-26DC61D72D68}"/>
              </a:ext>
            </a:extLst>
          </p:cNvPr>
          <p:cNvSpPr>
            <a:spLocks noGrp="1"/>
          </p:cNvSpPr>
          <p:nvPr>
            <p:ph type="ctrTitle"/>
          </p:nvPr>
        </p:nvSpPr>
        <p:spPr>
          <a:xfrm>
            <a:off x="1524000" y="2245809"/>
            <a:ext cx="9144000" cy="1564716"/>
          </a:xfrm>
        </p:spPr>
        <p:txBody>
          <a:bodyPr>
            <a:normAutofit/>
          </a:bodyPr>
          <a:lstStyle/>
          <a:p>
            <a:pPr algn="l"/>
            <a:r>
              <a:rPr lang="zh-CN" altLang="en-US" sz="4800"/>
              <a:t>系統亮點</a:t>
            </a:r>
            <a:endParaRPr lang="en-US" sz="4800"/>
          </a:p>
        </p:txBody>
      </p:sp>
      <p:sp>
        <p:nvSpPr>
          <p:cNvPr id="3" name="Subtitle 2">
            <a:extLst>
              <a:ext uri="{FF2B5EF4-FFF2-40B4-BE49-F238E27FC236}">
                <a16:creationId xmlns:a16="http://schemas.microsoft.com/office/drawing/2014/main" id="{11F83210-0E75-432A-99A0-991173A05DF4}"/>
              </a:ext>
            </a:extLst>
          </p:cNvPr>
          <p:cNvSpPr>
            <a:spLocks noGrp="1"/>
          </p:cNvSpPr>
          <p:nvPr>
            <p:ph type="subTitle" idx="1"/>
          </p:nvPr>
        </p:nvSpPr>
        <p:spPr>
          <a:xfrm>
            <a:off x="1524000" y="3947050"/>
            <a:ext cx="9144000" cy="572583"/>
          </a:xfrm>
        </p:spPr>
        <p:txBody>
          <a:bodyPr>
            <a:normAutofit/>
          </a:bodyPr>
          <a:lstStyle/>
          <a:p>
            <a:pPr algn="l"/>
            <a:endParaRPr lang="en-US" sz="2000"/>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2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24F61C-F841-45C9-8466-FBF6B5E5DF49}"/>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zh-CN" altLang="en-US" sz="4400" kern="1200">
                <a:solidFill>
                  <a:schemeClr val="tx1"/>
                </a:solidFill>
                <a:latin typeface="+mj-lt"/>
                <a:ea typeface="+mj-ea"/>
                <a:cs typeface="+mj-cs"/>
              </a:rPr>
              <a:t>餐廳抽取</a:t>
            </a:r>
            <a:endParaRPr lang="en-US" sz="4400"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4B4EF4A7-DCB8-4D3D-976B-2D0906DC6736}"/>
              </a:ext>
            </a:extLst>
          </p:cNvPr>
          <p:cNvSpPr>
            <a:spLocks noGrp="1"/>
          </p:cNvSpPr>
          <p:nvPr>
            <p:ph type="body" sz="half" idx="2"/>
          </p:nvPr>
        </p:nvSpPr>
        <p:spPr>
          <a:xfrm>
            <a:off x="838200" y="2191807"/>
            <a:ext cx="4936067" cy="3985155"/>
          </a:xfrm>
        </p:spPr>
        <p:txBody>
          <a:bodyPr vert="horz" lIns="91440" tIns="45720" rIns="91440" bIns="45720" rtlCol="0">
            <a:normAutofit/>
          </a:bodyPr>
          <a:lstStyle/>
          <a:p>
            <a:pPr marL="285750" indent="-228600">
              <a:buFont typeface="Arial" panose="020B0604020202020204" pitchFamily="34" charset="0"/>
              <a:buChar char="•"/>
            </a:pPr>
            <a:r>
              <a:rPr lang="zh-CN" altLang="en-US" sz="2000" dirty="0"/>
              <a:t>可抽取全部餐廳或只有素食</a:t>
            </a:r>
            <a:endParaRPr lang="en-US" altLang="zh-CN" sz="2000" dirty="0"/>
          </a:p>
          <a:p>
            <a:pPr marL="285750" indent="-228600">
              <a:buFont typeface="Arial" panose="020B0604020202020204" pitchFamily="34" charset="0"/>
              <a:buChar char="•"/>
            </a:pPr>
            <a:r>
              <a:rPr lang="zh-CN" altLang="en-US" sz="2000" dirty="0"/>
              <a:t>全部餐廳是將普通餐廳與素食餐廳結合</a:t>
            </a:r>
            <a:endParaRPr lang="en-US" altLang="zh-CN" sz="2000" dirty="0"/>
          </a:p>
          <a:p>
            <a:pPr marL="285750" indent="-228600">
              <a:buFont typeface="Arial" panose="020B0604020202020204" pitchFamily="34" charset="0"/>
              <a:buChar char="•"/>
            </a:pPr>
            <a:r>
              <a:rPr lang="zh-CN" altLang="en-US" sz="2000" dirty="0"/>
              <a:t>主頁下方會顯示餐廳總數以及評分高於</a:t>
            </a:r>
            <a:r>
              <a:rPr lang="en-US" altLang="zh-CN" sz="2000" dirty="0"/>
              <a:t>3</a:t>
            </a:r>
            <a:r>
              <a:rPr lang="zh-CN" altLang="en-US" sz="2000" dirty="0"/>
              <a:t>的餐廳數量</a:t>
            </a:r>
            <a:endParaRPr lang="en-US" sz="2000" dirty="0"/>
          </a:p>
        </p:txBody>
      </p:sp>
      <p:pic>
        <p:nvPicPr>
          <p:cNvPr id="6" name="Content Placeholder 5" descr="A screenshot of a cell phone&#10;&#10;Description automatically generated">
            <a:extLst>
              <a:ext uri="{FF2B5EF4-FFF2-40B4-BE49-F238E27FC236}">
                <a16:creationId xmlns:a16="http://schemas.microsoft.com/office/drawing/2014/main" id="{40C4A36A-E027-421E-8482-D0B3BCE23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53" y="1773816"/>
            <a:ext cx="5597120" cy="3148380"/>
          </a:xfrm>
          <a:prstGeom prst="rect">
            <a:avLst/>
          </a:prstGeom>
        </p:spPr>
      </p:pic>
    </p:spTree>
    <p:extLst>
      <p:ext uri="{BB962C8B-B14F-4D97-AF65-F5344CB8AC3E}">
        <p14:creationId xmlns:p14="http://schemas.microsoft.com/office/powerpoint/2010/main" val="13490280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516</Words>
  <Application>Microsoft Office PowerPoint</Application>
  <PresentationFormat>Widescreen</PresentationFormat>
  <Paragraphs>47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隨機抽取餐廳網頁</vt:lpstr>
      <vt:lpstr>動機/目的</vt:lpstr>
      <vt:lpstr>系統功能</vt:lpstr>
      <vt:lpstr>軟體工具</vt:lpstr>
      <vt:lpstr>主要畫面</vt:lpstr>
      <vt:lpstr>主要畫面</vt:lpstr>
      <vt:lpstr>主要畫面</vt:lpstr>
      <vt:lpstr>系統亮點</vt:lpstr>
      <vt:lpstr>餐廳抽取</vt:lpstr>
      <vt:lpstr>餐廳評分</vt:lpstr>
      <vt:lpstr>新增餐廳</vt:lpstr>
      <vt:lpstr>修改功能</vt:lpstr>
      <vt:lpstr>資料管理</vt:lpstr>
      <vt:lpstr>資料管理</vt:lpstr>
      <vt:lpstr>安裝說明</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隨機抽取餐廳網頁</dc:title>
  <dc:creator>- ZEXON -</dc:creator>
  <cp:lastModifiedBy>- ZEXON -</cp:lastModifiedBy>
  <cp:revision>4</cp:revision>
  <dcterms:created xsi:type="dcterms:W3CDTF">2019-01-10T09:04:54Z</dcterms:created>
  <dcterms:modified xsi:type="dcterms:W3CDTF">2020-02-26T08:46:40Z</dcterms:modified>
</cp:coreProperties>
</file>